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134BF-12EC-4B18-AC90-582B8DDBE137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B3AD-B085-4BE1-AAA6-EFC0BE9A0A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134BF-12EC-4B18-AC90-582B8DDBE137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B3AD-B085-4BE1-AAA6-EFC0BE9A0A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134BF-12EC-4B18-AC90-582B8DDBE137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B3AD-B085-4BE1-AAA6-EFC0BE9A0ADF}" type="slidenum">
              <a:rPr lang="ar-IQ" smtClean="0"/>
              <a:t>‹#›</a:t>
            </a:fld>
            <a:endParaRPr lang="ar-IQ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134BF-12EC-4B18-AC90-582B8DDBE137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B3AD-B085-4BE1-AAA6-EFC0BE9A0ADF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134BF-12EC-4B18-AC90-582B8DDBE137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B3AD-B085-4BE1-AAA6-EFC0BE9A0A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134BF-12EC-4B18-AC90-582B8DDBE137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B3AD-B085-4BE1-AAA6-EFC0BE9A0ADF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134BF-12EC-4B18-AC90-582B8DDBE137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B3AD-B085-4BE1-AAA6-EFC0BE9A0A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134BF-12EC-4B18-AC90-582B8DDBE137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B3AD-B085-4BE1-AAA6-EFC0BE9A0A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134BF-12EC-4B18-AC90-582B8DDBE137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B3AD-B085-4BE1-AAA6-EFC0BE9A0A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134BF-12EC-4B18-AC90-582B8DDBE137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B3AD-B085-4BE1-AAA6-EFC0BE9A0ADF}" type="slidenum">
              <a:rPr lang="ar-IQ" smtClean="0"/>
              <a:t>‹#›</a:t>
            </a:fld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134BF-12EC-4B18-AC90-582B8DDBE137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B3AD-B085-4BE1-AAA6-EFC0BE9A0ADF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7D134BF-12EC-4B18-AC90-582B8DDBE137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094B3AD-B085-4BE1-AAA6-EFC0BE9A0ADF}" type="slidenum">
              <a:rPr lang="ar-IQ" smtClean="0"/>
              <a:t>‹#›</a:t>
            </a:fld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71600" y="2636912"/>
            <a:ext cx="7128792" cy="79208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ar-IQ" sz="4800" dirty="0" smtClean="0">
                <a:solidFill>
                  <a:srgbClr val="FF0000"/>
                </a:solidFill>
                <a:cs typeface="+mn-cs"/>
              </a:rPr>
              <a:t>نظرية هنري </a:t>
            </a:r>
            <a:r>
              <a:rPr lang="ar-IQ" sz="4800" dirty="0" err="1" smtClean="0">
                <a:solidFill>
                  <a:srgbClr val="FF0000"/>
                </a:solidFill>
                <a:cs typeface="+mn-cs"/>
              </a:rPr>
              <a:t>موراي</a:t>
            </a:r>
            <a:endParaRPr lang="ar-IQ" sz="48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31640" y="4437112"/>
            <a:ext cx="6400800" cy="201622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ar-IQ" sz="2400" dirty="0" smtClean="0">
                <a:solidFill>
                  <a:schemeClr val="tx1"/>
                </a:solidFill>
                <a:effectLst/>
                <a:latin typeface="Simplified Arabic"/>
                <a:ea typeface="Calibri"/>
                <a:cs typeface="Ali-A-Samik"/>
              </a:rPr>
              <a:t>الاستاذ المساعد الدكتور (اياد هاشم محمد)</a:t>
            </a:r>
            <a:endParaRPr lang="en-US" sz="1600" dirty="0">
              <a:solidFill>
                <a:schemeClr val="tx1"/>
              </a:solidFill>
              <a:ea typeface="Calibri"/>
              <a:cs typeface="Arial"/>
            </a:endParaRPr>
          </a:p>
          <a:p>
            <a:endParaRPr lang="ar-IQ" sz="2400" dirty="0">
              <a:solidFill>
                <a:schemeClr val="tx1"/>
              </a:solidFill>
            </a:endParaRPr>
          </a:p>
        </p:txBody>
      </p:sp>
      <p:pic>
        <p:nvPicPr>
          <p:cNvPr id="5" name="صورة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63699"/>
            <a:ext cx="1357630" cy="1381125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5436096" y="332656"/>
            <a:ext cx="3240360" cy="1047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IQ" dirty="0" smtClean="0">
                <a:ea typeface="Calibri"/>
                <a:cs typeface="Ali-A-Samik"/>
              </a:rPr>
              <a:t>     </a:t>
            </a:r>
            <a:r>
              <a:rPr lang="ar-IQ" b="1" dirty="0" smtClean="0">
                <a:ea typeface="Calibri"/>
                <a:cs typeface="Ali-A-Samik"/>
              </a:rPr>
              <a:t>جامعة </a:t>
            </a:r>
            <a:r>
              <a:rPr lang="ar-IQ" b="1" dirty="0">
                <a:ea typeface="Calibri"/>
                <a:cs typeface="Ali-A-Samik"/>
              </a:rPr>
              <a:t>ديالى </a:t>
            </a:r>
            <a:endParaRPr lang="en-US" sz="1050" b="1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</a:pPr>
            <a:r>
              <a:rPr lang="ar-IQ" b="1" dirty="0">
                <a:ea typeface="Calibri"/>
                <a:cs typeface="Ali-A-Samik"/>
              </a:rPr>
              <a:t>         كلية التربية للعلوم الانسانية </a:t>
            </a:r>
            <a:endParaRPr lang="en-US" sz="1050" b="1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</a:pPr>
            <a:r>
              <a:rPr lang="ar-IQ" b="1" dirty="0">
                <a:ea typeface="Calibri"/>
                <a:cs typeface="Ali-A-Samik"/>
              </a:rPr>
              <a:t>        قسم العلوم التربوية والنفسية </a:t>
            </a:r>
            <a:endParaRPr lang="en-US" sz="1050" b="1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20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6192688"/>
          </a:xfrm>
        </p:spPr>
        <p:txBody>
          <a:bodyPr>
            <a:noAutofit/>
          </a:bodyPr>
          <a:lstStyle/>
          <a:p>
            <a:pPr marL="0" indent="0" algn="justLow">
              <a:buNone/>
            </a:pPr>
            <a:r>
              <a:rPr lang="ar-IQ" sz="2800" dirty="0">
                <a:solidFill>
                  <a:schemeClr val="tx1"/>
                </a:solidFill>
              </a:rPr>
              <a:t>مقـــــــــــــــــــــــدمة..</a:t>
            </a:r>
          </a:p>
          <a:p>
            <a:pPr marL="0" indent="0" algn="justLow">
              <a:buNone/>
            </a:pPr>
            <a:r>
              <a:rPr lang="ar-IQ" sz="2800" dirty="0">
                <a:solidFill>
                  <a:schemeClr val="tx1"/>
                </a:solidFill>
              </a:rPr>
              <a:t>هو عالم نفس امريكي حصل على الدرجة الجامعية من جامعة هارفارد فالماجستير والدكتوراه من جامعة </a:t>
            </a:r>
            <a:r>
              <a:rPr lang="ar-IQ" sz="2800" dirty="0" err="1">
                <a:solidFill>
                  <a:schemeClr val="tx1"/>
                </a:solidFill>
              </a:rPr>
              <a:t>كولومببا</a:t>
            </a:r>
            <a:r>
              <a:rPr lang="ar-IQ" sz="2800" dirty="0">
                <a:solidFill>
                  <a:schemeClr val="tx1"/>
                </a:solidFill>
              </a:rPr>
              <a:t> وعين استاذ في هارفارد </a:t>
            </a:r>
            <a:r>
              <a:rPr lang="ar-IQ" sz="2800" dirty="0" err="1">
                <a:solidFill>
                  <a:schemeClr val="tx1"/>
                </a:solidFill>
              </a:rPr>
              <a:t>وبيقي</a:t>
            </a:r>
            <a:r>
              <a:rPr lang="ar-IQ" sz="2800" dirty="0">
                <a:solidFill>
                  <a:schemeClr val="tx1"/>
                </a:solidFill>
              </a:rPr>
              <a:t> فيها حتى اعتزاله عام 1964 وكان نشيطا في اجراء البحوث وينسب الية احد الاختبارات الكبيرة وهو اختبار(</a:t>
            </a:r>
            <a:r>
              <a:rPr lang="en-US" sz="2800" dirty="0">
                <a:solidFill>
                  <a:schemeClr val="tx1"/>
                </a:solidFill>
              </a:rPr>
              <a:t>TAT) </a:t>
            </a:r>
            <a:r>
              <a:rPr lang="ar-IQ" sz="2800" dirty="0">
                <a:solidFill>
                  <a:schemeClr val="tx1"/>
                </a:solidFill>
              </a:rPr>
              <a:t>واسسا على نظريته اختبار  (</a:t>
            </a:r>
            <a:r>
              <a:rPr lang="en-US" sz="2800" dirty="0">
                <a:solidFill>
                  <a:schemeClr val="tx1"/>
                </a:solidFill>
              </a:rPr>
              <a:t>CAT) </a:t>
            </a:r>
            <a:r>
              <a:rPr lang="ar-IQ" sz="2800" dirty="0">
                <a:solidFill>
                  <a:schemeClr val="tx1"/>
                </a:solidFill>
              </a:rPr>
              <a:t>واختبار </a:t>
            </a:r>
            <a:r>
              <a:rPr lang="ar-IQ" sz="2800" dirty="0" smtClean="0">
                <a:solidFill>
                  <a:schemeClr val="tx1"/>
                </a:solidFill>
              </a:rPr>
              <a:t>جاكسون.</a:t>
            </a:r>
          </a:p>
          <a:p>
            <a:pPr marL="0" indent="0" algn="justLow">
              <a:buNone/>
            </a:pPr>
            <a:endParaRPr lang="ar-IQ" sz="2800" dirty="0">
              <a:solidFill>
                <a:schemeClr val="tx1"/>
              </a:solidFill>
            </a:endParaRPr>
          </a:p>
          <a:p>
            <a:pPr marL="0" indent="0" algn="justLow">
              <a:buNone/>
            </a:pPr>
            <a:r>
              <a:rPr lang="ar-IQ" sz="2800" dirty="0">
                <a:solidFill>
                  <a:schemeClr val="tx1"/>
                </a:solidFill>
              </a:rPr>
              <a:t> الاحداث المهمة في </a:t>
            </a:r>
            <a:r>
              <a:rPr lang="ar-IQ" sz="2800" dirty="0" err="1">
                <a:solidFill>
                  <a:schemeClr val="tx1"/>
                </a:solidFill>
              </a:rPr>
              <a:t>حياتة</a:t>
            </a:r>
            <a:r>
              <a:rPr lang="ar-IQ" sz="2800" dirty="0">
                <a:solidFill>
                  <a:schemeClr val="tx1"/>
                </a:solidFill>
              </a:rPr>
              <a:t> حصل على جائزة التميز من الجمعية النفسية الامريكية والمؤسسة النفسية الامريكية ونلخص نظريته في التقاط الاتية :</a:t>
            </a:r>
          </a:p>
          <a:p>
            <a:pPr marL="0" indent="0" algn="justLow">
              <a:buNone/>
            </a:pPr>
            <a:endParaRPr lang="ar-IQ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1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61926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r-IQ" sz="2800" dirty="0" err="1">
                <a:solidFill>
                  <a:schemeClr val="tx1"/>
                </a:solidFill>
              </a:rPr>
              <a:t>اولا..علم</a:t>
            </a:r>
            <a:r>
              <a:rPr lang="ar-IQ" sz="2800" dirty="0">
                <a:solidFill>
                  <a:schemeClr val="tx1"/>
                </a:solidFill>
              </a:rPr>
              <a:t> النفس الشخصية: يؤكد </a:t>
            </a:r>
            <a:r>
              <a:rPr lang="ar-IQ" sz="2800" dirty="0" err="1">
                <a:solidFill>
                  <a:schemeClr val="tx1"/>
                </a:solidFill>
              </a:rPr>
              <a:t>موراي</a:t>
            </a:r>
            <a:r>
              <a:rPr lang="ar-IQ" sz="2800" dirty="0">
                <a:solidFill>
                  <a:schemeClr val="tx1"/>
                </a:solidFill>
              </a:rPr>
              <a:t> على </a:t>
            </a:r>
            <a:r>
              <a:rPr lang="ar-IQ" sz="2800" dirty="0" err="1">
                <a:solidFill>
                  <a:schemeClr val="tx1"/>
                </a:solidFill>
              </a:rPr>
              <a:t>انة</a:t>
            </a:r>
            <a:r>
              <a:rPr lang="ar-IQ" sz="2800" dirty="0">
                <a:solidFill>
                  <a:schemeClr val="tx1"/>
                </a:solidFill>
              </a:rPr>
              <a:t> يقدم نظرية ليست نهائية بل مؤقتة وقابلة للتعديل ذلك ان الشخصية موضوع بالغ التشابك والتعقيد </a:t>
            </a:r>
            <a:r>
              <a:rPr lang="ar-IQ" sz="2800" dirty="0" err="1">
                <a:solidFill>
                  <a:schemeClr val="tx1"/>
                </a:solidFill>
              </a:rPr>
              <a:t>ولايمكن</a:t>
            </a:r>
            <a:r>
              <a:rPr lang="ar-IQ" sz="2800" dirty="0">
                <a:solidFill>
                  <a:schemeClr val="tx1"/>
                </a:solidFill>
              </a:rPr>
              <a:t> ان نقول فيه قولا نهائيا وينبه على اساس ان العمليات النفسية عنده قائمة على العمليات </a:t>
            </a:r>
            <a:r>
              <a:rPr lang="ar-IQ" sz="2800" dirty="0" err="1">
                <a:solidFill>
                  <a:schemeClr val="tx1"/>
                </a:solidFill>
              </a:rPr>
              <a:t>الفسيولوجيه</a:t>
            </a:r>
            <a:r>
              <a:rPr lang="ar-IQ" sz="2800" dirty="0">
                <a:solidFill>
                  <a:schemeClr val="tx1"/>
                </a:solidFill>
              </a:rPr>
              <a:t> ويلخص </a:t>
            </a:r>
            <a:r>
              <a:rPr lang="ar-IQ" sz="2800" dirty="0" err="1">
                <a:solidFill>
                  <a:schemeClr val="tx1"/>
                </a:solidFill>
              </a:rPr>
              <a:t>ذالك</a:t>
            </a:r>
            <a:r>
              <a:rPr lang="ar-IQ" sz="2800" dirty="0">
                <a:solidFill>
                  <a:schemeClr val="tx1"/>
                </a:solidFill>
              </a:rPr>
              <a:t> في عبارة اذا لم يوجد المخ فلا توجد الشخصية كل </a:t>
            </a:r>
            <a:r>
              <a:rPr lang="ar-IQ" sz="2800" dirty="0" err="1">
                <a:solidFill>
                  <a:schemeClr val="tx1"/>
                </a:solidFill>
              </a:rPr>
              <a:t>شيئ</a:t>
            </a:r>
            <a:r>
              <a:rPr lang="ar-IQ" sz="2800" dirty="0">
                <a:solidFill>
                  <a:schemeClr val="tx1"/>
                </a:solidFill>
              </a:rPr>
              <a:t> في الشخصية يوجد في المخ: الاحساسات، الحالات الشعورية ،الذكريات ،</a:t>
            </a:r>
            <a:r>
              <a:rPr lang="ar-IQ" sz="2800" dirty="0" err="1">
                <a:solidFill>
                  <a:schemeClr val="tx1"/>
                </a:solidFill>
              </a:rPr>
              <a:t>واللاشعوريات</a:t>
            </a:r>
            <a:r>
              <a:rPr lang="ar-IQ" sz="2800" dirty="0">
                <a:solidFill>
                  <a:schemeClr val="tx1"/>
                </a:solidFill>
              </a:rPr>
              <a:t> وكذلك معتقداتنا اتجاهاتنا ومخاوفنا وقيمنا ان معقل كل </a:t>
            </a:r>
            <a:r>
              <a:rPr lang="ar-IQ" sz="2800" dirty="0" err="1">
                <a:solidFill>
                  <a:schemeClr val="tx1"/>
                </a:solidFill>
              </a:rPr>
              <a:t>شيئ</a:t>
            </a:r>
            <a:r>
              <a:rPr lang="ar-IQ" sz="2800" dirty="0">
                <a:solidFill>
                  <a:schemeClr val="tx1"/>
                </a:solidFill>
              </a:rPr>
              <a:t> في الشخصية هو في المخ 0</a:t>
            </a:r>
          </a:p>
          <a:p>
            <a:pPr marL="0" indent="0" algn="just">
              <a:buNone/>
            </a:pPr>
            <a:r>
              <a:rPr lang="ar-IQ" sz="2800" dirty="0">
                <a:solidFill>
                  <a:schemeClr val="tx1"/>
                </a:solidFill>
              </a:rPr>
              <a:t>يؤكد </a:t>
            </a:r>
            <a:r>
              <a:rPr lang="ar-IQ" sz="2800" dirty="0" err="1">
                <a:solidFill>
                  <a:schemeClr val="tx1"/>
                </a:solidFill>
              </a:rPr>
              <a:t>موراي</a:t>
            </a:r>
            <a:r>
              <a:rPr lang="ar-IQ" sz="2800" dirty="0">
                <a:solidFill>
                  <a:schemeClr val="tx1"/>
                </a:solidFill>
              </a:rPr>
              <a:t> على </a:t>
            </a:r>
            <a:r>
              <a:rPr lang="ar-IQ" sz="2800" dirty="0" err="1">
                <a:solidFill>
                  <a:schemeClr val="tx1"/>
                </a:solidFill>
              </a:rPr>
              <a:t>مايسميه</a:t>
            </a:r>
            <a:r>
              <a:rPr lang="ar-IQ" sz="2800" dirty="0">
                <a:solidFill>
                  <a:schemeClr val="tx1"/>
                </a:solidFill>
              </a:rPr>
              <a:t> المبدأ الشامل ومعنى هذا المبدأ ان </a:t>
            </a:r>
            <a:r>
              <a:rPr lang="ar-IQ" sz="2800" dirty="0" err="1">
                <a:solidFill>
                  <a:schemeClr val="tx1"/>
                </a:solidFill>
              </a:rPr>
              <a:t>موراي</a:t>
            </a:r>
            <a:r>
              <a:rPr lang="ar-IQ" sz="2800" dirty="0">
                <a:solidFill>
                  <a:schemeClr val="tx1"/>
                </a:solidFill>
              </a:rPr>
              <a:t> يرى ان الناس يحاولون ان </a:t>
            </a:r>
            <a:r>
              <a:rPr lang="ar-IQ" sz="2800" dirty="0" err="1">
                <a:solidFill>
                  <a:schemeClr val="tx1"/>
                </a:solidFill>
              </a:rPr>
              <a:t>يخفقو</a:t>
            </a:r>
            <a:r>
              <a:rPr lang="ar-IQ" sz="2800" dirty="0">
                <a:solidFill>
                  <a:schemeClr val="tx1"/>
                </a:solidFill>
              </a:rPr>
              <a:t> التوترات سواء كانت سيكولوجية او فسيولوجية وليس يطلب من الانسان خلو من التوترات لان الخلو من التوترات حالة بائسة ذلك ان البشر يحتاجون </a:t>
            </a:r>
            <a:r>
              <a:rPr lang="ar-IQ" sz="2800" dirty="0" err="1">
                <a:solidFill>
                  <a:schemeClr val="tx1"/>
                </a:solidFill>
              </a:rPr>
              <a:t>دائمأ</a:t>
            </a:r>
            <a:r>
              <a:rPr lang="ar-IQ" sz="2800" dirty="0">
                <a:solidFill>
                  <a:schemeClr val="tx1"/>
                </a:solidFill>
              </a:rPr>
              <a:t> استُثارة النشاط والحركة وكل ما من </a:t>
            </a:r>
            <a:r>
              <a:rPr lang="ar-IQ" sz="2800" dirty="0" err="1">
                <a:solidFill>
                  <a:schemeClr val="tx1"/>
                </a:solidFill>
              </a:rPr>
              <a:t>شأنة</a:t>
            </a:r>
            <a:r>
              <a:rPr lang="ar-IQ" sz="2800" dirty="0">
                <a:solidFill>
                  <a:schemeClr val="tx1"/>
                </a:solidFill>
              </a:rPr>
              <a:t> ان يجعل للحياة نكهة بمعنى اننا نطلب زيادة التوتر اكثر ما نطلب نقصانه </a:t>
            </a:r>
            <a:r>
              <a:rPr lang="ar-IQ" sz="2800" dirty="0" smtClean="0">
                <a:solidFill>
                  <a:schemeClr val="tx1"/>
                </a:solidFill>
              </a:rPr>
              <a:t>.</a:t>
            </a:r>
            <a:endParaRPr lang="ar-IQ" sz="2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ar-IQ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784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dirty="0">
                <a:solidFill>
                  <a:schemeClr val="tx1"/>
                </a:solidFill>
              </a:rPr>
              <a:t>الطبيعة </a:t>
            </a:r>
            <a:r>
              <a:rPr lang="ar-IQ" dirty="0" err="1">
                <a:solidFill>
                  <a:schemeClr val="tx1"/>
                </a:solidFill>
              </a:rPr>
              <a:t>الممتده</a:t>
            </a:r>
            <a:r>
              <a:rPr lang="ar-IQ" dirty="0">
                <a:solidFill>
                  <a:schemeClr val="tx1"/>
                </a:solidFill>
              </a:rPr>
              <a:t> للشخصية ..</a:t>
            </a:r>
          </a:p>
          <a:p>
            <a:pPr marL="0" indent="0">
              <a:buNone/>
            </a:pPr>
            <a:r>
              <a:rPr lang="ar-IQ" dirty="0">
                <a:solidFill>
                  <a:schemeClr val="tx1"/>
                </a:solidFill>
              </a:rPr>
              <a:t>يرى </a:t>
            </a:r>
            <a:r>
              <a:rPr lang="ar-IQ" dirty="0" err="1">
                <a:solidFill>
                  <a:schemeClr val="tx1"/>
                </a:solidFill>
              </a:rPr>
              <a:t>موراي</a:t>
            </a:r>
            <a:r>
              <a:rPr lang="ar-IQ" dirty="0">
                <a:solidFill>
                  <a:schemeClr val="tx1"/>
                </a:solidFill>
              </a:rPr>
              <a:t> ان طبيعة الشخصية طبيعة </a:t>
            </a:r>
            <a:r>
              <a:rPr lang="ar-IQ" dirty="0" err="1">
                <a:solidFill>
                  <a:schemeClr val="tx1"/>
                </a:solidFill>
              </a:rPr>
              <a:t>ممتده</a:t>
            </a:r>
            <a:r>
              <a:rPr lang="ar-IQ" dirty="0">
                <a:solidFill>
                  <a:schemeClr val="tx1"/>
                </a:solidFill>
              </a:rPr>
              <a:t> ذلك ان الشخصية تتطور عبر الزمن وذلك ان دراسة الاحداث </a:t>
            </a:r>
            <a:r>
              <a:rPr lang="ar-IQ" dirty="0" err="1">
                <a:solidFill>
                  <a:schemeClr val="tx1"/>
                </a:solidFill>
              </a:rPr>
              <a:t>اوالوقائع</a:t>
            </a:r>
            <a:r>
              <a:rPr lang="ar-IQ" dirty="0">
                <a:solidFill>
                  <a:schemeClr val="tx1"/>
                </a:solidFill>
              </a:rPr>
              <a:t> السابقة في حياة الفرد امر </a:t>
            </a:r>
            <a:r>
              <a:rPr lang="ar-IQ" dirty="0" err="1">
                <a:solidFill>
                  <a:schemeClr val="tx1"/>
                </a:solidFill>
              </a:rPr>
              <a:t>ظروري</a:t>
            </a:r>
            <a:r>
              <a:rPr lang="ar-IQ" dirty="0">
                <a:solidFill>
                  <a:schemeClr val="tx1"/>
                </a:solidFill>
              </a:rPr>
              <a:t> نفهم شخصيته كما اشار </a:t>
            </a:r>
            <a:r>
              <a:rPr lang="ar-IQ" dirty="0" err="1">
                <a:solidFill>
                  <a:schemeClr val="tx1"/>
                </a:solidFill>
              </a:rPr>
              <a:t>موراي</a:t>
            </a:r>
            <a:r>
              <a:rPr lang="ar-IQ" dirty="0">
                <a:solidFill>
                  <a:schemeClr val="tx1"/>
                </a:solidFill>
              </a:rPr>
              <a:t> الى تفرد كل شخص عن بقية الافراد واشار كذلك ان كل شخص </a:t>
            </a:r>
            <a:r>
              <a:rPr lang="ar-IQ" dirty="0" err="1">
                <a:solidFill>
                  <a:schemeClr val="tx1"/>
                </a:solidFill>
              </a:rPr>
              <a:t>يشبة</a:t>
            </a:r>
            <a:r>
              <a:rPr lang="ar-IQ" dirty="0">
                <a:solidFill>
                  <a:schemeClr val="tx1"/>
                </a:solidFill>
              </a:rPr>
              <a:t> بعض الافراد وانه يشبه كل الافراد ثلاثة مستويات </a:t>
            </a:r>
            <a:r>
              <a:rPr lang="ar-IQ" dirty="0" err="1">
                <a:solidFill>
                  <a:schemeClr val="tx1"/>
                </a:solidFill>
              </a:rPr>
              <a:t>يشبة</a:t>
            </a:r>
            <a:r>
              <a:rPr lang="ar-IQ" dirty="0">
                <a:solidFill>
                  <a:schemeClr val="tx1"/>
                </a:solidFill>
              </a:rPr>
              <a:t> كل الناس ،</a:t>
            </a:r>
            <a:r>
              <a:rPr lang="ar-IQ" dirty="0" err="1">
                <a:solidFill>
                  <a:schemeClr val="tx1"/>
                </a:solidFill>
              </a:rPr>
              <a:t>ويشبة</a:t>
            </a:r>
            <a:r>
              <a:rPr lang="ar-IQ" dirty="0">
                <a:solidFill>
                  <a:schemeClr val="tx1"/>
                </a:solidFill>
              </a:rPr>
              <a:t> بعض الناس، </a:t>
            </a:r>
            <a:r>
              <a:rPr lang="ar-IQ" dirty="0" err="1">
                <a:solidFill>
                  <a:schemeClr val="tx1"/>
                </a:solidFill>
              </a:rPr>
              <a:t>ولايشبة</a:t>
            </a:r>
            <a:r>
              <a:rPr lang="ar-IQ" dirty="0">
                <a:solidFill>
                  <a:schemeClr val="tx1"/>
                </a:solidFill>
              </a:rPr>
              <a:t> احد من الناس </a:t>
            </a:r>
            <a:r>
              <a:rPr lang="ar-IQ" dirty="0" smtClean="0">
                <a:solidFill>
                  <a:schemeClr val="tx1"/>
                </a:solidFill>
              </a:rPr>
              <a:t>.</a:t>
            </a:r>
            <a:endParaRPr lang="ar-IQ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ar-IQ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ar-IQ" dirty="0">
                <a:solidFill>
                  <a:schemeClr val="tx1"/>
                </a:solidFill>
              </a:rPr>
              <a:t>ثانيا: الهوى .الانا. والانا الاعلى، مثال الانا </a:t>
            </a:r>
          </a:p>
          <a:p>
            <a:pPr marL="0" indent="0">
              <a:buNone/>
            </a:pPr>
            <a:r>
              <a:rPr lang="ar-IQ" dirty="0">
                <a:solidFill>
                  <a:schemeClr val="tx1"/>
                </a:solidFill>
              </a:rPr>
              <a:t>هنري </a:t>
            </a:r>
            <a:r>
              <a:rPr lang="ar-IQ" dirty="0" err="1">
                <a:solidFill>
                  <a:schemeClr val="tx1"/>
                </a:solidFill>
              </a:rPr>
              <a:t>موراي</a:t>
            </a:r>
            <a:r>
              <a:rPr lang="ar-IQ" dirty="0">
                <a:solidFill>
                  <a:schemeClr val="tx1"/>
                </a:solidFill>
              </a:rPr>
              <a:t> اشتق من فرويد بعض </a:t>
            </a:r>
            <a:r>
              <a:rPr lang="ar-IQ" dirty="0" err="1">
                <a:solidFill>
                  <a:schemeClr val="tx1"/>
                </a:solidFill>
              </a:rPr>
              <a:t>افكارة</a:t>
            </a:r>
            <a:r>
              <a:rPr lang="ar-IQ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ar-IQ" dirty="0">
                <a:solidFill>
                  <a:schemeClr val="tx1"/>
                </a:solidFill>
              </a:rPr>
              <a:t>1.الهوا.</a:t>
            </a:r>
          </a:p>
          <a:p>
            <a:pPr marL="0" indent="0">
              <a:buNone/>
            </a:pPr>
            <a:r>
              <a:rPr lang="ar-IQ" dirty="0">
                <a:solidFill>
                  <a:schemeClr val="tx1"/>
                </a:solidFill>
              </a:rPr>
              <a:t>مستودع </a:t>
            </a:r>
            <a:r>
              <a:rPr lang="ar-IQ" dirty="0" err="1">
                <a:solidFill>
                  <a:schemeClr val="tx1"/>
                </a:solidFill>
              </a:rPr>
              <a:t>الغرائزوهو</a:t>
            </a:r>
            <a:r>
              <a:rPr lang="ar-IQ" dirty="0">
                <a:solidFill>
                  <a:schemeClr val="tx1"/>
                </a:solidFill>
              </a:rPr>
              <a:t> الطاقة التي توجه السلوك وهو مستقر دوافع الانسان هو الى جانب ذلك مستودع الغرائز التي يعتبرها المجتمع ضرورية او مشروعه مثل الحب والتعاطف ويؤكد </a:t>
            </a:r>
            <a:r>
              <a:rPr lang="ar-IQ" dirty="0" err="1">
                <a:solidFill>
                  <a:schemeClr val="tx1"/>
                </a:solidFill>
              </a:rPr>
              <a:t>موراي</a:t>
            </a:r>
            <a:r>
              <a:rPr lang="ar-IQ" dirty="0">
                <a:solidFill>
                  <a:schemeClr val="tx1"/>
                </a:solidFill>
              </a:rPr>
              <a:t> على دور البيئة الاجتماعية في جميع الاحوال </a:t>
            </a:r>
            <a:r>
              <a:rPr lang="ar-IQ" dirty="0" smtClean="0">
                <a:solidFill>
                  <a:schemeClr val="tx1"/>
                </a:solidFill>
              </a:rPr>
              <a:t>.</a:t>
            </a:r>
            <a:endParaRPr lang="ar-IQ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46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sz="2800" dirty="0">
                <a:solidFill>
                  <a:schemeClr val="tx1"/>
                </a:solidFill>
              </a:rPr>
              <a:t>2 - الانا. </a:t>
            </a:r>
          </a:p>
          <a:p>
            <a:pPr marL="0" indent="0">
              <a:buNone/>
            </a:pPr>
            <a:r>
              <a:rPr lang="ar-IQ" sz="2800" dirty="0">
                <a:solidFill>
                  <a:schemeClr val="tx1"/>
                </a:solidFill>
              </a:rPr>
              <a:t>هو الحاكم العقلاني للشخصية وله دور كبير في توجيه السلوك وهو يحتوي على ذكاء الفرد </a:t>
            </a:r>
            <a:r>
              <a:rPr lang="ar-IQ" sz="2800" dirty="0" err="1">
                <a:solidFill>
                  <a:schemeClr val="tx1"/>
                </a:solidFill>
              </a:rPr>
              <a:t>وقدرتة</a:t>
            </a:r>
            <a:r>
              <a:rPr lang="ar-IQ" sz="2800" dirty="0">
                <a:solidFill>
                  <a:schemeClr val="tx1"/>
                </a:solidFill>
              </a:rPr>
              <a:t> الادراكية 0</a:t>
            </a:r>
          </a:p>
          <a:p>
            <a:pPr marL="0" indent="0">
              <a:buNone/>
            </a:pPr>
            <a:r>
              <a:rPr lang="ar-IQ" sz="2800" dirty="0">
                <a:solidFill>
                  <a:schemeClr val="tx1"/>
                </a:solidFill>
              </a:rPr>
              <a:t>3- الانا الاعلى..</a:t>
            </a:r>
          </a:p>
          <a:p>
            <a:pPr marL="0" indent="0">
              <a:buNone/>
            </a:pPr>
            <a:r>
              <a:rPr lang="ar-IQ" sz="2800" dirty="0">
                <a:solidFill>
                  <a:schemeClr val="tx1"/>
                </a:solidFill>
              </a:rPr>
              <a:t>يتشكل خلال مراحل النمو المختلفة ويتأثر بثقافة المجتمع وجماعة الرفاق ونذكر تعريف الانا الاعلى بانه قوى ضابطة رابطة تامرنا بالمعروف وتنهانا عن </a:t>
            </a:r>
            <a:r>
              <a:rPr lang="ar-IQ" sz="2800" dirty="0" err="1">
                <a:solidFill>
                  <a:schemeClr val="tx1"/>
                </a:solidFill>
              </a:rPr>
              <a:t>النمكر</a:t>
            </a:r>
            <a:r>
              <a:rPr lang="ar-IQ" sz="2800" dirty="0">
                <a:solidFill>
                  <a:schemeClr val="tx1"/>
                </a:solidFill>
              </a:rPr>
              <a:t> انه قوه ناتجه عن التربية والتنشئة الاجتماعية 0</a:t>
            </a:r>
          </a:p>
          <a:p>
            <a:pPr marL="0" indent="0">
              <a:buNone/>
            </a:pPr>
            <a:endParaRPr lang="ar-IQ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ar-IQ" sz="2800" dirty="0">
                <a:solidFill>
                  <a:schemeClr val="tx1"/>
                </a:solidFill>
              </a:rPr>
              <a:t>4.مثال الانا..</a:t>
            </a:r>
          </a:p>
          <a:p>
            <a:pPr marL="0" indent="0">
              <a:buNone/>
            </a:pPr>
            <a:r>
              <a:rPr lang="ar-IQ" sz="2800" dirty="0">
                <a:solidFill>
                  <a:schemeClr val="tx1"/>
                </a:solidFill>
              </a:rPr>
              <a:t> وهو </a:t>
            </a:r>
            <a:r>
              <a:rPr lang="ar-IQ" sz="2800" dirty="0" err="1">
                <a:solidFill>
                  <a:schemeClr val="tx1"/>
                </a:solidFill>
              </a:rPr>
              <a:t>يتحوي</a:t>
            </a:r>
            <a:r>
              <a:rPr lang="ar-IQ" sz="2800" dirty="0">
                <a:solidFill>
                  <a:schemeClr val="tx1"/>
                </a:solidFill>
              </a:rPr>
              <a:t> على المثال الذي يرد الانسان ان </a:t>
            </a:r>
            <a:r>
              <a:rPr lang="ar-IQ" sz="2800" dirty="0" err="1">
                <a:solidFill>
                  <a:schemeClr val="tx1"/>
                </a:solidFill>
              </a:rPr>
              <a:t>يكونة</a:t>
            </a:r>
            <a:r>
              <a:rPr lang="ar-IQ" sz="2800" dirty="0">
                <a:solidFill>
                  <a:schemeClr val="tx1"/>
                </a:solidFill>
              </a:rPr>
              <a:t> او يتمثل به ويوحد به الصورة التي يجب ان يكون عليها ومثال الانا هو احسن </a:t>
            </a:r>
            <a:r>
              <a:rPr lang="ar-IQ" sz="2800" dirty="0" err="1">
                <a:solidFill>
                  <a:schemeClr val="tx1"/>
                </a:solidFill>
              </a:rPr>
              <a:t>مايكون</a:t>
            </a:r>
            <a:r>
              <a:rPr lang="ar-IQ" sz="2800" dirty="0">
                <a:solidFill>
                  <a:schemeClr val="tx1"/>
                </a:solidFill>
              </a:rPr>
              <a:t> عليه الفرد </a:t>
            </a:r>
            <a:r>
              <a:rPr lang="ar-IQ" sz="2800" dirty="0" err="1">
                <a:solidFill>
                  <a:schemeClr val="tx1"/>
                </a:solidFill>
              </a:rPr>
              <a:t>وطموحاتة</a:t>
            </a:r>
            <a:r>
              <a:rPr lang="ar-IQ" sz="2800" dirty="0">
                <a:solidFill>
                  <a:schemeClr val="tx1"/>
                </a:solidFill>
              </a:rPr>
              <a:t> وامالة واحلامه0 </a:t>
            </a:r>
          </a:p>
          <a:p>
            <a:pPr marL="0" indent="0">
              <a:buNone/>
            </a:pPr>
            <a:endParaRPr lang="ar-IQ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140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sz="2800" dirty="0">
                <a:solidFill>
                  <a:schemeClr val="tx1"/>
                </a:solidFill>
              </a:rPr>
              <a:t>ثالثا- الحاجات</a:t>
            </a:r>
          </a:p>
          <a:p>
            <a:pPr marL="0" indent="0">
              <a:buNone/>
            </a:pPr>
            <a:r>
              <a:rPr lang="ar-IQ" sz="2800" dirty="0">
                <a:solidFill>
                  <a:schemeClr val="tx1"/>
                </a:solidFill>
              </a:rPr>
              <a:t> يبدي مؤرخ علم النفس الشهير </a:t>
            </a:r>
            <a:r>
              <a:rPr lang="ar-IQ" sz="2800" dirty="0" err="1">
                <a:solidFill>
                  <a:schemeClr val="tx1"/>
                </a:solidFill>
              </a:rPr>
              <a:t>شولتيز</a:t>
            </a:r>
            <a:r>
              <a:rPr lang="ar-IQ" sz="2800" dirty="0">
                <a:solidFill>
                  <a:schemeClr val="tx1"/>
                </a:solidFill>
              </a:rPr>
              <a:t> اعجابه بنظريته </a:t>
            </a:r>
            <a:r>
              <a:rPr lang="ar-IQ" sz="2800" dirty="0" err="1">
                <a:solidFill>
                  <a:schemeClr val="tx1"/>
                </a:solidFill>
              </a:rPr>
              <a:t>موراي</a:t>
            </a:r>
            <a:r>
              <a:rPr lang="ar-IQ" sz="2800" dirty="0">
                <a:solidFill>
                  <a:schemeClr val="tx1"/>
                </a:solidFill>
              </a:rPr>
              <a:t> في الحاجات التي هي قلب نظرية </a:t>
            </a:r>
            <a:r>
              <a:rPr lang="ar-IQ" sz="2800" dirty="0" err="1">
                <a:solidFill>
                  <a:schemeClr val="tx1"/>
                </a:solidFill>
              </a:rPr>
              <a:t>موراي</a:t>
            </a:r>
            <a:r>
              <a:rPr lang="ar-IQ" sz="2800" dirty="0">
                <a:solidFill>
                  <a:schemeClr val="tx1"/>
                </a:solidFill>
              </a:rPr>
              <a:t> في الشخصية وهي في نظر </a:t>
            </a:r>
            <a:r>
              <a:rPr lang="ar-IQ" sz="2800" dirty="0" err="1">
                <a:solidFill>
                  <a:schemeClr val="tx1"/>
                </a:solidFill>
              </a:rPr>
              <a:t>شولتيز</a:t>
            </a:r>
            <a:r>
              <a:rPr lang="ar-IQ" sz="2800" dirty="0">
                <a:solidFill>
                  <a:schemeClr val="tx1"/>
                </a:solidFill>
              </a:rPr>
              <a:t> اكبر نظرية في الحاجات  </a:t>
            </a:r>
            <a:r>
              <a:rPr lang="ar-IQ" sz="2800" dirty="0" err="1">
                <a:solidFill>
                  <a:schemeClr val="tx1"/>
                </a:solidFill>
              </a:rPr>
              <a:t>عبرتأريخ</a:t>
            </a:r>
            <a:r>
              <a:rPr lang="ar-IQ" sz="2800" dirty="0">
                <a:solidFill>
                  <a:schemeClr val="tx1"/>
                </a:solidFill>
              </a:rPr>
              <a:t> علم النفس كله ونحن نشاركه هذا الرأي وهذه النظرية ليس وليدة دراسات اجريت على المرضى او </a:t>
            </a:r>
            <a:r>
              <a:rPr lang="ar-IQ" sz="2800" dirty="0" err="1">
                <a:solidFill>
                  <a:schemeClr val="tx1"/>
                </a:solidFill>
              </a:rPr>
              <a:t>للاسوياء</a:t>
            </a:r>
            <a:r>
              <a:rPr lang="ar-IQ" sz="2800" dirty="0">
                <a:solidFill>
                  <a:schemeClr val="tx1"/>
                </a:solidFill>
              </a:rPr>
              <a:t> وهي ليست مجرد اجتهاد نظري من </a:t>
            </a:r>
            <a:r>
              <a:rPr lang="ar-IQ" sz="2800" dirty="0" err="1">
                <a:solidFill>
                  <a:schemeClr val="tx1"/>
                </a:solidFill>
              </a:rPr>
              <a:t>موراي</a:t>
            </a:r>
            <a:r>
              <a:rPr lang="ar-IQ" sz="2800" dirty="0">
                <a:solidFill>
                  <a:schemeClr val="tx1"/>
                </a:solidFill>
              </a:rPr>
              <a:t> بل </a:t>
            </a:r>
            <a:r>
              <a:rPr lang="ar-IQ" sz="2800" dirty="0" err="1">
                <a:solidFill>
                  <a:schemeClr val="tx1"/>
                </a:solidFill>
              </a:rPr>
              <a:t>جائت</a:t>
            </a:r>
            <a:r>
              <a:rPr lang="ar-IQ" sz="2800" dirty="0">
                <a:solidFill>
                  <a:schemeClr val="tx1"/>
                </a:solidFill>
              </a:rPr>
              <a:t> نتيجة دراسات </a:t>
            </a:r>
            <a:r>
              <a:rPr lang="ar-IQ" sz="2800" dirty="0" err="1">
                <a:solidFill>
                  <a:schemeClr val="tx1"/>
                </a:solidFill>
              </a:rPr>
              <a:t>ممتعمقة</a:t>
            </a:r>
            <a:r>
              <a:rPr lang="ar-IQ" sz="2800" dirty="0">
                <a:solidFill>
                  <a:schemeClr val="tx1"/>
                </a:solidFill>
              </a:rPr>
              <a:t> على الاشخاص الاسوياء 0</a:t>
            </a:r>
          </a:p>
          <a:p>
            <a:pPr marL="0" indent="0">
              <a:buNone/>
            </a:pPr>
            <a:r>
              <a:rPr lang="ar-IQ" sz="2800" dirty="0">
                <a:solidFill>
                  <a:schemeClr val="tx1"/>
                </a:solidFill>
              </a:rPr>
              <a:t>والحاجة عند </a:t>
            </a:r>
            <a:r>
              <a:rPr lang="ar-IQ" sz="2800" dirty="0" err="1">
                <a:solidFill>
                  <a:schemeClr val="tx1"/>
                </a:solidFill>
              </a:rPr>
              <a:t>موراي</a:t>
            </a:r>
            <a:r>
              <a:rPr lang="ar-IQ" sz="2800" dirty="0">
                <a:solidFill>
                  <a:schemeClr val="tx1"/>
                </a:solidFill>
              </a:rPr>
              <a:t> مكون افتراضي وهي لها اساس فسيولوجي  وتشتمل على قوى فسيولوجية </a:t>
            </a:r>
            <a:r>
              <a:rPr lang="ar-IQ" sz="2800" dirty="0" err="1">
                <a:solidFill>
                  <a:schemeClr val="tx1"/>
                </a:solidFill>
              </a:rPr>
              <a:t>كميائية</a:t>
            </a:r>
            <a:r>
              <a:rPr lang="ar-IQ" sz="2800" dirty="0">
                <a:solidFill>
                  <a:schemeClr val="tx1"/>
                </a:solidFill>
              </a:rPr>
              <a:t> في المخ الذي ينضم ويوجه كل القدرات العقلية والادراكية لدى الفرد وتتبع الحاجات من </a:t>
            </a:r>
            <a:r>
              <a:rPr lang="ar-IQ" sz="2800" dirty="0" err="1">
                <a:solidFill>
                  <a:schemeClr val="tx1"/>
                </a:solidFill>
              </a:rPr>
              <a:t>المناشط</a:t>
            </a:r>
            <a:r>
              <a:rPr lang="ar-IQ" sz="2800" dirty="0">
                <a:solidFill>
                  <a:schemeClr val="tx1"/>
                </a:solidFill>
              </a:rPr>
              <a:t> الداخلية مثل الجوع والعطش او من الاحداث من البيئة المحيطة وسواء كان هذا المصدر </a:t>
            </a:r>
            <a:r>
              <a:rPr lang="ar-IQ" sz="2800" dirty="0" err="1">
                <a:solidFill>
                  <a:schemeClr val="tx1"/>
                </a:solidFill>
              </a:rPr>
              <a:t>اوذاك</a:t>
            </a:r>
            <a:r>
              <a:rPr lang="ar-IQ" sz="2800" dirty="0">
                <a:solidFill>
                  <a:schemeClr val="tx1"/>
                </a:solidFill>
              </a:rPr>
              <a:t> فان الحاجة تؤدي الى حدوث توتر لدى الكائن الحي الذي يريد ان يخفف هذا التوتر </a:t>
            </a:r>
            <a:r>
              <a:rPr lang="ar-IQ" sz="2800" dirty="0" err="1">
                <a:solidFill>
                  <a:schemeClr val="tx1"/>
                </a:solidFill>
              </a:rPr>
              <a:t>لارضاء</a:t>
            </a:r>
            <a:r>
              <a:rPr lang="ar-IQ" sz="2800" dirty="0">
                <a:solidFill>
                  <a:schemeClr val="tx1"/>
                </a:solidFill>
              </a:rPr>
              <a:t> هذه </a:t>
            </a:r>
            <a:r>
              <a:rPr lang="ar-IQ" sz="2800" dirty="0" err="1">
                <a:solidFill>
                  <a:schemeClr val="tx1"/>
                </a:solidFill>
              </a:rPr>
              <a:t>الحاجة،فالحاجة</a:t>
            </a:r>
            <a:r>
              <a:rPr lang="ar-IQ" sz="2800" dirty="0">
                <a:solidFill>
                  <a:schemeClr val="tx1"/>
                </a:solidFill>
              </a:rPr>
              <a:t> تحفز وتوجه السلوك ويسمى </a:t>
            </a:r>
            <a:r>
              <a:rPr lang="ar-IQ" sz="2800" dirty="0" err="1">
                <a:solidFill>
                  <a:schemeClr val="tx1"/>
                </a:solidFill>
              </a:rPr>
              <a:t>موراي</a:t>
            </a:r>
            <a:r>
              <a:rPr lang="ar-IQ" sz="2800" dirty="0">
                <a:solidFill>
                  <a:schemeClr val="tx1"/>
                </a:solidFill>
              </a:rPr>
              <a:t> (20) حاجة على النحو التالي ..</a:t>
            </a:r>
          </a:p>
          <a:p>
            <a:pPr marL="0" indent="0">
              <a:buNone/>
            </a:pPr>
            <a:endParaRPr lang="ar-IQ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71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dirty="0">
                <a:solidFill>
                  <a:schemeClr val="tx1"/>
                </a:solidFill>
              </a:rPr>
              <a:t>1 السيادة : هي السيطرة على البيئة المحيطة على الانسان وجعل الاخرين يتعاونون معا وجعل الاخرين يتبعون وجهة نظرنا0 </a:t>
            </a:r>
          </a:p>
          <a:p>
            <a:pPr marL="0" indent="0">
              <a:buNone/>
            </a:pPr>
            <a:r>
              <a:rPr lang="ar-IQ" dirty="0">
                <a:solidFill>
                  <a:schemeClr val="tx1"/>
                </a:solidFill>
              </a:rPr>
              <a:t>2 المراعاة والاهتمام :هي اعجاب بشخص ناجح والاستسلام ييسر على نفوذ شخص اخر 0</a:t>
            </a:r>
          </a:p>
          <a:p>
            <a:pPr marL="0" indent="0">
              <a:buNone/>
            </a:pPr>
            <a:r>
              <a:rPr lang="ar-IQ" dirty="0">
                <a:solidFill>
                  <a:schemeClr val="tx1"/>
                </a:solidFill>
              </a:rPr>
              <a:t>3 الاستقلال: ان يكون الفرد متحررا من الضغوط تاركا القيود ومقاوما </a:t>
            </a:r>
            <a:r>
              <a:rPr lang="ar-IQ" dirty="0" err="1">
                <a:solidFill>
                  <a:schemeClr val="tx1"/>
                </a:solidFill>
              </a:rPr>
              <a:t>للأكراه</a:t>
            </a:r>
            <a:r>
              <a:rPr lang="ar-IQ" dirty="0">
                <a:solidFill>
                  <a:schemeClr val="tx1"/>
                </a:solidFill>
              </a:rPr>
              <a:t> والاجبار وان يكون مستقلا ويتصرف طبقا لما يراه وطبقا لما يرغب فيع وان يتحدى الاعراف البالية 0</a:t>
            </a:r>
          </a:p>
          <a:p>
            <a:pPr marL="0" indent="0">
              <a:buNone/>
            </a:pPr>
            <a:r>
              <a:rPr lang="ar-IQ" dirty="0">
                <a:solidFill>
                  <a:schemeClr val="tx1"/>
                </a:solidFill>
              </a:rPr>
              <a:t>4. العدوان :بمعنى الانتصار على بقية الخصوم والحرب والهجوم وان يؤذي </a:t>
            </a:r>
            <a:r>
              <a:rPr lang="ar-IQ" dirty="0" err="1">
                <a:solidFill>
                  <a:schemeClr val="tx1"/>
                </a:solidFill>
              </a:rPr>
              <a:t>اويقتل</a:t>
            </a:r>
            <a:r>
              <a:rPr lang="ar-IQ" dirty="0">
                <a:solidFill>
                  <a:schemeClr val="tx1"/>
                </a:solidFill>
              </a:rPr>
              <a:t> الاخر وان يحط من </a:t>
            </a:r>
            <a:r>
              <a:rPr lang="ar-IQ" dirty="0" err="1">
                <a:solidFill>
                  <a:schemeClr val="tx1"/>
                </a:solidFill>
              </a:rPr>
              <a:t>شأنة</a:t>
            </a:r>
            <a:r>
              <a:rPr lang="ar-IQ" dirty="0">
                <a:solidFill>
                  <a:schemeClr val="tx1"/>
                </a:solidFill>
              </a:rPr>
              <a:t> ويسفهه0</a:t>
            </a:r>
          </a:p>
          <a:p>
            <a:pPr marL="0" indent="0">
              <a:buNone/>
            </a:pPr>
            <a:r>
              <a:rPr lang="ar-IQ" dirty="0">
                <a:solidFill>
                  <a:schemeClr val="tx1"/>
                </a:solidFill>
              </a:rPr>
              <a:t>5 -الحطة : الاستسلام التام والخضوع لقوى خارجية وتقبل النقد والعقاب واللوم والاستسلام القدري والاقرار بالضعة والنقص والخطأ ولوم الذات والتقليل من شأنها والبحث عن المصاعب والمتاعب والمعاناة وكأنها مصدر للمتعة0</a:t>
            </a:r>
          </a:p>
          <a:p>
            <a:pPr marL="0" indent="0">
              <a:buNone/>
            </a:pPr>
            <a:r>
              <a:rPr lang="ar-IQ" dirty="0">
                <a:solidFill>
                  <a:schemeClr val="tx1"/>
                </a:solidFill>
              </a:rPr>
              <a:t>6 - الانجاز. ان </a:t>
            </a:r>
            <a:r>
              <a:rPr lang="ar-IQ" dirty="0" err="1">
                <a:solidFill>
                  <a:schemeClr val="tx1"/>
                </a:solidFill>
              </a:rPr>
              <a:t>ياتي</a:t>
            </a:r>
            <a:r>
              <a:rPr lang="ar-IQ" dirty="0">
                <a:solidFill>
                  <a:schemeClr val="tx1"/>
                </a:solidFill>
              </a:rPr>
              <a:t> الامور الصعبة بكفاءة وان يسيطر على الافكار كما يستطيع ان ينظم الامور الموجودة في </a:t>
            </a:r>
            <a:r>
              <a:rPr lang="ar-IQ" dirty="0" err="1">
                <a:solidFill>
                  <a:schemeClr val="tx1"/>
                </a:solidFill>
              </a:rPr>
              <a:t>بيئتة</a:t>
            </a:r>
            <a:r>
              <a:rPr lang="ar-IQ" dirty="0">
                <a:solidFill>
                  <a:schemeClr val="tx1"/>
                </a:solidFill>
              </a:rPr>
              <a:t> والاشياء والاشخاص وان يتجاوز الاخرين ويتفوق عليهم 0</a:t>
            </a:r>
          </a:p>
          <a:p>
            <a:pPr marL="0" indent="0">
              <a:buNone/>
            </a:pP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31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شكل موجة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شكل موجة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شكل موجة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106</TotalTime>
  <Words>740</Words>
  <Application>Microsoft Office PowerPoint</Application>
  <PresentationFormat>عرض على الشاشة (3:4)‏</PresentationFormat>
  <Paragraphs>34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شكل موجة</vt:lpstr>
      <vt:lpstr>نظرية هنري موراي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تقرير مادة الارشاد الاكاديمي لمحة تاريخة عن نشأة الارشاد النفسي معنى مفهــــــوم الارشـــاد الـــــنفسي مبررات الحاجة الـــى الارشاد النفسي اهـــــــداف العمـــــلية الارشــــــادية المستفــــــيدون مـــن عمـــلية الارشاد</dc:title>
  <dc:creator>دل</dc:creator>
  <cp:lastModifiedBy>jabar</cp:lastModifiedBy>
  <cp:revision>30</cp:revision>
  <dcterms:created xsi:type="dcterms:W3CDTF">2018-09-24T14:37:09Z</dcterms:created>
  <dcterms:modified xsi:type="dcterms:W3CDTF">2019-11-16T07:36:40Z</dcterms:modified>
</cp:coreProperties>
</file>